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497501"/>
            <a:ext cx="3422939" cy="33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D6C1814E-C63B-4E30-BC25-F7D91742BB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6" y="2808"/>
            <a:ext cx="3402853" cy="1364597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FA06FE7D-D035-479C-901A-B609C62DA31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054" y="5166997"/>
            <a:ext cx="1686001" cy="1686001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749" y="5377590"/>
            <a:ext cx="2052404" cy="130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F1FE496F-10C6-4A9C-B913-7EC2FA86672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847" y="5348647"/>
            <a:ext cx="1332704" cy="13327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535793" y="110871"/>
            <a:ext cx="3386811" cy="1148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3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D6C1814E-C63B-4E30-BC25-F7D91742BB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6" y="2808"/>
            <a:ext cx="3402853" cy="13645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35793" y="110871"/>
            <a:ext cx="3386811" cy="1148469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6BD83347-582E-4FA1-8B3A-75DAEA6A9C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4" y="4922493"/>
            <a:ext cx="1935507" cy="19355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31" y="5182468"/>
            <a:ext cx="2628286" cy="1675532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A8CAD79A-D675-456F-9A1E-BD640300186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332" y="5250929"/>
            <a:ext cx="1577980" cy="15779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16200000">
            <a:off x="8818349" y="3533880"/>
            <a:ext cx="3386049" cy="3336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8091"/>
            <a:ext cx="10515600" cy="7807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8211"/>
            <a:ext cx="10515600" cy="41587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7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C23D4-DDB7-4D90-AB9C-EC2D94690D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A679-2267-4AF9-913D-7B8F6301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dc.europa.eu/en/covid-19/situation-updates/weekly-maps-coordinated-restriction-free-mov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health/sites/health/files/preparedness_response/docs/covid-19_rat_common-list_e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tercroatia.mup.hr/" TargetMode="External"/><Relationship Id="rId2" Type="http://schemas.openxmlformats.org/officeDocument/2006/relationships/hyperlink" Target="http://www.mvep.hr/hr/konzularne-informacije/vize/pregled-viznog-sustava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onavirus.hr/privremena-zabrana-i-ogranicenje-prelaska-preko-granicnih-prijelaza-rh/733" TargetMode="External"/><Relationship Id="rId2" Type="http://schemas.openxmlformats.org/officeDocument/2006/relationships/hyperlink" Target="https://mup.gov.hr/uzg-covid/2862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zg.covid@mup.h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0016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TURIZAM U </a:t>
            </a:r>
            <a:r>
              <a:rPr lang="hr-HR" dirty="0" smtClean="0"/>
              <a:t>DOBA PANDEMIJE COVID </a:t>
            </a:r>
            <a:r>
              <a:rPr lang="hr-HR" dirty="0" smtClean="0"/>
              <a:t>– 19</a:t>
            </a:r>
            <a:br>
              <a:rPr lang="hr-HR" dirty="0" smtClean="0"/>
            </a:br>
            <a:r>
              <a:rPr lang="hr-HR" dirty="0">
                <a:solidFill>
                  <a:prstClr val="black"/>
                </a:solidFill>
              </a:rPr>
              <a:t>PRELAZAK </a:t>
            </a:r>
            <a:r>
              <a:rPr lang="hr-HR" dirty="0" smtClean="0">
                <a:solidFill>
                  <a:prstClr val="black"/>
                </a:solidFill>
              </a:rPr>
              <a:t>GRANICE I SIGURAN BORAVAK U RH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2870"/>
            <a:ext cx="9144000" cy="764930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/>
              <a:t>PU PRIMORSKO – GORANSKA</a:t>
            </a:r>
          </a:p>
          <a:p>
            <a:r>
              <a:rPr lang="hr-HR" b="1" dirty="0"/>
              <a:t>SEKTOR ZA GRANICU </a:t>
            </a:r>
            <a:r>
              <a:rPr lang="hr-HR" b="1" dirty="0" smtClean="0"/>
              <a:t>/ SEKTOR POLICIJE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5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>
                <a:solidFill>
                  <a:prstClr val="black"/>
                </a:solidFill>
              </a:rPr>
              <a:t>PREPORUKE ZA PODIZANJE RAZINE SIGURNOSTI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b="1" dirty="0" smtClean="0">
                <a:solidFill>
                  <a:prstClr val="black"/>
                </a:solidFill>
                <a:cs typeface="Arial" panose="020B0604020202020204" pitchFamily="34" charset="0"/>
              </a:rPr>
              <a:t>PODIZANJE RAZINE SIGURNOSTI SMJEŠTAJA:</a:t>
            </a:r>
          </a:p>
          <a:p>
            <a:pPr marL="0" lvl="0" indent="0">
              <a:buNone/>
            </a:pP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- postavljanje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tehničke zaštite (video nadzori, sistem kartica umjesto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  ključeva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, sigurnosni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sefovi…)</a:t>
            </a:r>
            <a:endParaRPr lang="hr-H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- osvjetljenje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oko objekta i na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parkiralištu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ukoliko ga objekt posjeduje</a:t>
            </a:r>
          </a:p>
          <a:p>
            <a:pPr marL="0" lvl="0" indent="0">
              <a:buNone/>
            </a:pP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- ukoliko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postoji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mogućnost (hotelske kuće, veći smještajni objekti),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uspostaviti vlastitu čuvarsku službu ili angažirati zaštitarsku tvrtku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224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>
                <a:solidFill>
                  <a:prstClr val="black"/>
                </a:solidFill>
              </a:rPr>
              <a:t>PREPORUKE ZA PODIZANJE RAZINE SIGURNOSTI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obratiti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pozornost na osobe sumnjivog ponašanja u blizini kuća za odmor ili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hotela</a:t>
            </a:r>
            <a:endParaRPr lang="hr-H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posebno obratiti pozornost na izgled takvih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osoba, pokušati zapamtiti detalje koji bi mogli biti korisni za uočavanje i prepoznavanje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obratiti pozornost na vozilo u kojem su se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takve osobe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dovezle ili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odvezle</a:t>
            </a:r>
          </a:p>
          <a:p>
            <a:pPr marL="0" lvl="0" indent="0">
              <a:buNone/>
            </a:pP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Investiranje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u sustav sigurnosti (video nadzori i dr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.) u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konačnici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će se isplatiti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kroz vraćanje gostiju na turističku destinaciju koju će prepoznati i prezentirati kao sigurnu.</a:t>
            </a:r>
          </a:p>
          <a:p>
            <a:pPr lvl="0"/>
            <a:endParaRPr lang="hr-HR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endParaRPr lang="hr-HR" sz="26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726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solidFill>
                  <a:prstClr val="black"/>
                </a:solidFill>
              </a:rPr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Kvarner -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izuzetno sigurna, a time i poželjna turistička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destinacija</a:t>
            </a:r>
          </a:p>
          <a:p>
            <a:r>
              <a:rPr lang="hr-HR" dirty="0">
                <a:solidFill>
                  <a:prstClr val="black"/>
                </a:solidFill>
              </a:rPr>
              <a:t>Važnost uloge iznajmljivača obiteljskog smještaja u stvaranju slike Republike Hrvatske kao poželjne i sigurne turističke destinacije  </a:t>
            </a:r>
            <a:endParaRPr lang="hr-HR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Važnost planiranja poduzimanja mjera i radnji ciljanim projektima radi dodatnog smanjivanja najznačajnijih ugroza tijekom turističke sezone</a:t>
            </a:r>
          </a:p>
          <a:p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Važnost pojačanog angažmana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svih subjekata uključenih u turizam kao gospodarsku granu, od iznajmljivača obiteljskog smještaja, hotela, vlasnika i koncesionara kampova, koncesionara plaža i parkirališta, te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svih ostalih, radi </a:t>
            </a:r>
            <a:r>
              <a:rPr lang="hr-HR" dirty="0">
                <a:solidFill>
                  <a:prstClr val="black"/>
                </a:solidFill>
                <a:cs typeface="Arial" panose="020B0604020202020204" pitchFamily="34" charset="0"/>
              </a:rPr>
              <a:t>postizanja zajedničkog </a:t>
            </a:r>
            <a:r>
              <a:rPr lang="hr-HR" dirty="0" smtClean="0">
                <a:solidFill>
                  <a:prstClr val="black"/>
                </a:solidFill>
                <a:cs typeface="Arial" panose="020B0604020202020204" pitchFamily="34" charset="0"/>
              </a:rPr>
              <a:t>cilja, a to je siguran boravak svih gostiju</a:t>
            </a:r>
          </a:p>
          <a:p>
            <a:endParaRPr lang="hr-HR" dirty="0" smtClean="0"/>
          </a:p>
          <a:p>
            <a:pPr marL="0" lvl="0" indent="0" algn="just">
              <a:buNone/>
            </a:pPr>
            <a:r>
              <a:rPr lang="hr-HR" sz="2400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095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58092"/>
            <a:ext cx="10515600" cy="1025686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ODLUKA O </a:t>
            </a:r>
            <a:r>
              <a:rPr lang="hr-HR" sz="4000" b="1" dirty="0"/>
              <a:t>PRIVREMENOJ ZABRANI I OGRANIČAVANJU PRELASKA PREKO </a:t>
            </a:r>
            <a:r>
              <a:rPr lang="hr-HR" sz="4000" b="1" dirty="0" smtClean="0"/>
              <a:t>GRANIČNIH PRIJELAZA RH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277208"/>
            <a:ext cx="10515600" cy="3899755"/>
          </a:xfrm>
        </p:spPr>
        <p:txBody>
          <a:bodyPr/>
          <a:lstStyle/>
          <a:p>
            <a:r>
              <a:rPr lang="hr-HR" dirty="0" smtClean="0"/>
              <a:t>NN 32/2021 – Odluka na snazi od 1. do 15. travnja 2021. godine</a:t>
            </a:r>
          </a:p>
          <a:p>
            <a:r>
              <a:rPr lang="hr-HR" dirty="0" smtClean="0"/>
              <a:t>Točka II. – IZUZETCI:</a:t>
            </a:r>
          </a:p>
          <a:p>
            <a:pPr lvl="0"/>
            <a:r>
              <a:rPr lang="hr-HR" dirty="0">
                <a:solidFill>
                  <a:prstClr val="black"/>
                </a:solidFill>
                <a:hlinkClick r:id="rId2"/>
              </a:rPr>
              <a:t>Zelena lista </a:t>
            </a:r>
            <a:r>
              <a:rPr lang="hr-HR" dirty="0" smtClean="0">
                <a:solidFill>
                  <a:prstClr val="black"/>
                </a:solidFill>
                <a:hlinkClick r:id="rId2"/>
              </a:rPr>
              <a:t>ECDC</a:t>
            </a:r>
            <a:r>
              <a:rPr lang="hr-HR" dirty="0" smtClean="0">
                <a:solidFill>
                  <a:prstClr val="black"/>
                </a:solidFill>
              </a:rPr>
              <a:t> - </a:t>
            </a:r>
            <a:r>
              <a:rPr lang="pl-PL" dirty="0" smtClean="0">
                <a:solidFill>
                  <a:prstClr val="black"/>
                </a:solidFill>
              </a:rPr>
              <a:t>Europskog </a:t>
            </a:r>
            <a:r>
              <a:rPr lang="pl-PL" dirty="0">
                <a:solidFill>
                  <a:prstClr val="black"/>
                </a:solidFill>
              </a:rPr>
              <a:t>centra za kontrolu i prevenciju </a:t>
            </a:r>
            <a:r>
              <a:rPr lang="pl-PL" dirty="0" smtClean="0">
                <a:solidFill>
                  <a:prstClr val="black"/>
                </a:solidFill>
              </a:rPr>
              <a:t>bolesti</a:t>
            </a:r>
            <a:endParaRPr lang="hr-HR" dirty="0" smtClean="0">
              <a:solidFill>
                <a:prstClr val="black"/>
              </a:solidFill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Prilog </a:t>
            </a:r>
            <a:r>
              <a:rPr lang="hr-HR" dirty="0">
                <a:solidFill>
                  <a:prstClr val="black"/>
                </a:solidFill>
              </a:rPr>
              <a:t>I. Preporuke Vijeća (EU) 2020/912 o privremenom ograničenju neobveznih putovanja u EU i mogućem ukidanju takvog </a:t>
            </a:r>
            <a:r>
              <a:rPr lang="hr-HR" dirty="0" smtClean="0">
                <a:solidFill>
                  <a:prstClr val="black"/>
                </a:solidFill>
              </a:rPr>
              <a:t>ograničenja</a:t>
            </a:r>
          </a:p>
          <a:p>
            <a:pPr lvl="0"/>
            <a:r>
              <a:rPr lang="pl-PL" dirty="0" smtClean="0">
                <a:solidFill>
                  <a:prstClr val="black"/>
                </a:solidFill>
              </a:rPr>
              <a:t>UVJET: </a:t>
            </a:r>
            <a:r>
              <a:rPr lang="pl-PL" dirty="0">
                <a:solidFill>
                  <a:prstClr val="black"/>
                </a:solidFill>
              </a:rPr>
              <a:t>bez znakova bolesti + neposredni dolazak</a:t>
            </a:r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3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UVJETI ULASKA U RH U SVRHU TURISTIČKOG BORAVKA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1. NEGATIVAN BAT/PCR TEST – nalaz ne stariji od 48 sati</a:t>
            </a:r>
            <a:endParaRPr lang="hr-HR" u="sng" dirty="0"/>
          </a:p>
          <a:p>
            <a:r>
              <a:rPr lang="hr-HR" dirty="0" smtClean="0">
                <a:hlinkClick r:id="rId2"/>
              </a:rPr>
              <a:t>Zajednička lista BAT-ova koje međusobno priznaju države članice EU</a:t>
            </a:r>
            <a:endParaRPr lang="hr-HR" dirty="0" smtClean="0"/>
          </a:p>
          <a:p>
            <a:r>
              <a:rPr lang="hr-HR" dirty="0" smtClean="0">
                <a:solidFill>
                  <a:prstClr val="black"/>
                </a:solidFill>
              </a:rPr>
              <a:t>moguća SAMOIZOLACIJA na adresi smještaja (do testiranja ili 10 dana)</a:t>
            </a:r>
            <a:endParaRPr lang="hr-HR" dirty="0" smtClean="0"/>
          </a:p>
          <a:p>
            <a:r>
              <a:rPr lang="hr-HR" dirty="0" smtClean="0"/>
              <a:t>BAT + boravak duži od 10 dana – ponovno testiranje 10. dana boravka</a:t>
            </a:r>
          </a:p>
          <a:p>
            <a:pPr marL="0" indent="0">
              <a:buNone/>
            </a:pPr>
            <a:r>
              <a:rPr lang="hr-HR" dirty="0" smtClean="0"/>
              <a:t>2. </a:t>
            </a:r>
            <a:r>
              <a:rPr lang="hr-HR" dirty="0" smtClean="0">
                <a:solidFill>
                  <a:prstClr val="black"/>
                </a:solidFill>
              </a:rPr>
              <a:t>POTVRDA </a:t>
            </a:r>
            <a:r>
              <a:rPr lang="hr-HR" dirty="0">
                <a:solidFill>
                  <a:prstClr val="black"/>
                </a:solidFill>
              </a:rPr>
              <a:t>O UPLAĆENOM </a:t>
            </a:r>
            <a:r>
              <a:rPr lang="hr-HR" dirty="0" smtClean="0">
                <a:solidFill>
                  <a:prstClr val="black"/>
                </a:solidFill>
              </a:rPr>
              <a:t>SMJEŠTAJU (u hotelu, kampu, kod</a:t>
            </a:r>
          </a:p>
          <a:p>
            <a:pPr marL="0" lvl="0" indent="0">
              <a:buNone/>
            </a:pPr>
            <a:r>
              <a:rPr lang="hr-HR" dirty="0" smtClean="0">
                <a:solidFill>
                  <a:prstClr val="black"/>
                </a:solidFill>
              </a:rPr>
              <a:t> privatnog iznajmljivača) ili unajmljenom plovilu ili drugom obliku  </a:t>
            </a:r>
          </a:p>
          <a:p>
            <a:pPr marL="0" lvl="0" indent="0">
              <a:buNone/>
            </a:pPr>
            <a:r>
              <a:rPr lang="hr-HR" dirty="0">
                <a:solidFill>
                  <a:prstClr val="black"/>
                </a:solidFill>
              </a:rPr>
              <a:t> </a:t>
            </a:r>
            <a:r>
              <a:rPr lang="hr-HR" dirty="0" smtClean="0">
                <a:solidFill>
                  <a:prstClr val="black"/>
                </a:solidFill>
              </a:rPr>
              <a:t>turističkog smještaja – 3. ZEMLJE</a:t>
            </a:r>
            <a:endParaRPr lang="hr-HR" dirty="0">
              <a:solidFill>
                <a:prstClr val="black"/>
              </a:solidFill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KOME NIJE POTREBAN NEGATIVAN BAT/PCR TEST?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prstClr val="black"/>
                </a:solidFill>
              </a:rPr>
              <a:t>DJECI MLAĐOJ OD 7 GODINA – ako roditelji ispunjavaju uvjete</a:t>
            </a:r>
          </a:p>
          <a:p>
            <a:r>
              <a:rPr lang="pl-PL" dirty="0" smtClean="0">
                <a:solidFill>
                  <a:prstClr val="black"/>
                </a:solidFill>
              </a:rPr>
              <a:t>CIJEPLJENI </a:t>
            </a:r>
            <a:r>
              <a:rPr lang="pl-PL" dirty="0">
                <a:solidFill>
                  <a:prstClr val="black"/>
                </a:solidFill>
              </a:rPr>
              <a:t>– </a:t>
            </a:r>
            <a:r>
              <a:rPr lang="pl-PL" dirty="0" smtClean="0">
                <a:solidFill>
                  <a:prstClr val="black"/>
                </a:solidFill>
              </a:rPr>
              <a:t>potvrda o cijepljenju 2. dozom prije više od </a:t>
            </a:r>
            <a:r>
              <a:rPr lang="pl-PL" dirty="0">
                <a:solidFill>
                  <a:prstClr val="black"/>
                </a:solidFill>
              </a:rPr>
              <a:t>14 </a:t>
            </a:r>
            <a:r>
              <a:rPr lang="pl-PL" dirty="0" smtClean="0">
                <a:solidFill>
                  <a:prstClr val="black"/>
                </a:solidFill>
              </a:rPr>
              <a:t>dana</a:t>
            </a:r>
          </a:p>
          <a:p>
            <a:r>
              <a:rPr lang="hr-HR" dirty="0" smtClean="0">
                <a:solidFill>
                  <a:prstClr val="black"/>
                </a:solidFill>
              </a:rPr>
              <a:t>OSOBE KOJE SU PREBOLJELE COVID - 19:</a:t>
            </a:r>
          </a:p>
          <a:p>
            <a:pPr marL="0" indent="0">
              <a:buNone/>
            </a:pPr>
            <a:r>
              <a:rPr lang="hr-HR" dirty="0" smtClean="0">
                <a:solidFill>
                  <a:prstClr val="black"/>
                </a:solidFill>
              </a:rPr>
              <a:t>   – </a:t>
            </a:r>
            <a:r>
              <a:rPr lang="hr-HR" dirty="0">
                <a:solidFill>
                  <a:prstClr val="black"/>
                </a:solidFill>
              </a:rPr>
              <a:t>pozitivan </a:t>
            </a:r>
            <a:r>
              <a:rPr lang="hr-HR" dirty="0" smtClean="0">
                <a:solidFill>
                  <a:prstClr val="black"/>
                </a:solidFill>
              </a:rPr>
              <a:t>nalaz BAT ili PCR testa star 12-180 dana od dana dolaska    </a:t>
            </a:r>
          </a:p>
          <a:p>
            <a:pPr marL="0" indent="0">
              <a:buNone/>
            </a:pPr>
            <a:r>
              <a:rPr lang="hr-HR" dirty="0">
                <a:solidFill>
                  <a:prstClr val="black"/>
                </a:solidFill>
              </a:rPr>
              <a:t> </a:t>
            </a:r>
            <a:r>
              <a:rPr lang="hr-HR" dirty="0" smtClean="0">
                <a:solidFill>
                  <a:prstClr val="black"/>
                </a:solidFill>
              </a:rPr>
              <a:t>     na granični prijelaz ili liječnička potvrda o </a:t>
            </a:r>
            <a:r>
              <a:rPr lang="hr-HR" dirty="0" err="1" smtClean="0">
                <a:solidFill>
                  <a:prstClr val="black"/>
                </a:solidFill>
              </a:rPr>
              <a:t>preboljenju</a:t>
            </a:r>
            <a:endParaRPr lang="hr-HR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408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PRIJE DOLASKA NA GRANIČNI PRIJELAZ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rovjera uvjeta ulaska u skladu s važećom Odlukom </a:t>
            </a:r>
            <a:r>
              <a:rPr lang="hr-HR" dirty="0" smtClean="0">
                <a:solidFill>
                  <a:prstClr val="black"/>
                </a:solidFill>
              </a:rPr>
              <a:t>S</a:t>
            </a:r>
            <a:r>
              <a:rPr lang="hr-HR" dirty="0" smtClean="0">
                <a:solidFill>
                  <a:prstClr val="black"/>
                </a:solidFill>
              </a:rPr>
              <a:t>tožera civilne zaštite RH </a:t>
            </a:r>
            <a:r>
              <a:rPr lang="hr-HR" dirty="0" smtClean="0"/>
              <a:t>o privremenoj zabrani i ograničavanju prelaska preko graničnih prijelaza RH</a:t>
            </a:r>
          </a:p>
          <a:p>
            <a:r>
              <a:rPr lang="hr-HR" dirty="0" smtClean="0"/>
              <a:t>Pregled </a:t>
            </a:r>
            <a:r>
              <a:rPr lang="hr-HR" dirty="0" err="1" smtClean="0"/>
              <a:t>viznog</a:t>
            </a:r>
            <a:r>
              <a:rPr lang="hr-HR" dirty="0" smtClean="0"/>
              <a:t> sustava: </a:t>
            </a:r>
            <a:r>
              <a:rPr lang="hr-HR" dirty="0">
                <a:hlinkClick r:id="rId2"/>
              </a:rPr>
              <a:t>http://www.mvep.hr/hr/konzularne-informacije/vize/pregled-viznog-sustava0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r>
              <a:rPr lang="hr-HR" dirty="0" smtClean="0"/>
              <a:t>Najava dolaska </a:t>
            </a:r>
            <a:r>
              <a:rPr lang="hr-HR" dirty="0"/>
              <a:t>putem stranice </a:t>
            </a:r>
            <a:r>
              <a:rPr lang="hr-HR" dirty="0">
                <a:hlinkClick r:id="rId3"/>
              </a:rPr>
              <a:t>https://entercroatia.mup.hr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r>
              <a:rPr lang="hr-HR" dirty="0" smtClean="0"/>
              <a:t>Priprema potrebne dokumentacije za graničnu kontrolu (PI/viza, ispis najave dolaska, BAT/PCR test, </a:t>
            </a:r>
            <a:r>
              <a:rPr lang="hr-HR" dirty="0">
                <a:solidFill>
                  <a:prstClr val="black"/>
                </a:solidFill>
              </a:rPr>
              <a:t>rezervacija </a:t>
            </a:r>
            <a:r>
              <a:rPr lang="hr-HR" dirty="0" smtClean="0">
                <a:solidFill>
                  <a:prstClr val="black"/>
                </a:solidFill>
              </a:rPr>
              <a:t>smještaja</a:t>
            </a:r>
            <a:r>
              <a:rPr lang="hr-HR" dirty="0" smtClean="0"/>
              <a:t>…)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NAKON ULASKA U RH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Uz obvezu samoizolacije: </a:t>
            </a:r>
          </a:p>
          <a:p>
            <a:pPr marL="0" indent="0">
              <a:buNone/>
            </a:pPr>
            <a:r>
              <a:rPr lang="hr-HR" dirty="0" smtClean="0"/>
              <a:t>   Izlazak iz smještaja isključivo u svrhu testiranja i nastavak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samoizolacije do negativnog rezultata BAT/PCR testiranja –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dostavljanje nalaza prema uputi granične policije </a:t>
            </a:r>
          </a:p>
          <a:p>
            <a:r>
              <a:rPr lang="hr-HR" dirty="0" smtClean="0"/>
              <a:t>Svi </a:t>
            </a:r>
            <a:r>
              <a:rPr lang="hr-HR" dirty="0"/>
              <a:t>putnici, neovisno o kategoriji i državi iz koje dolaze, dužni su se pridržavati općih i posebnih preporuka i uputa Hrvatskog zavoda za javno zdravstvo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1197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GDJE PRONAĆI DODATNE INFORMACIJE?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prstClr val="black"/>
                </a:solidFill>
              </a:rPr>
              <a:t>Uprava </a:t>
            </a:r>
            <a:r>
              <a:rPr lang="hr-HR" dirty="0">
                <a:solidFill>
                  <a:prstClr val="black"/>
                </a:solidFill>
              </a:rPr>
              <a:t>za </a:t>
            </a:r>
            <a:r>
              <a:rPr lang="hr-HR" dirty="0" smtClean="0">
                <a:solidFill>
                  <a:prstClr val="black"/>
                </a:solidFill>
              </a:rPr>
              <a:t>granicu</a:t>
            </a:r>
            <a:r>
              <a:rPr lang="pl-PL" dirty="0"/>
              <a:t> </a:t>
            </a:r>
            <a:r>
              <a:rPr lang="pl-PL" dirty="0" smtClean="0"/>
              <a:t>- informacije </a:t>
            </a:r>
            <a:r>
              <a:rPr lang="pl-PL" dirty="0"/>
              <a:t>o uvjetima ulaska u Republiku </a:t>
            </a:r>
            <a:r>
              <a:rPr lang="pl-PL" dirty="0" smtClean="0"/>
              <a:t>Hrvatsku</a:t>
            </a:r>
            <a:r>
              <a:rPr lang="hr-HR" dirty="0" smtClean="0">
                <a:solidFill>
                  <a:prstClr val="black"/>
                </a:solidFill>
              </a:rPr>
              <a:t>: </a:t>
            </a:r>
            <a:r>
              <a:rPr lang="hr-HR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hr-HR" dirty="0" smtClean="0">
                <a:solidFill>
                  <a:prstClr val="black"/>
                </a:solidFill>
                <a:hlinkClick r:id="rId2"/>
              </a:rPr>
              <a:t>mup.gov.hr/uzg-covid/286210</a:t>
            </a:r>
            <a:r>
              <a:rPr lang="hr-HR" dirty="0" smtClean="0">
                <a:solidFill>
                  <a:prstClr val="black"/>
                </a:solidFill>
              </a:rPr>
              <a:t> </a:t>
            </a:r>
          </a:p>
          <a:p>
            <a:r>
              <a:rPr lang="hr-HR" dirty="0" smtClean="0">
                <a:solidFill>
                  <a:prstClr val="black"/>
                </a:solidFill>
              </a:rPr>
              <a:t>Vlada RH-službena stranica za informacije o </a:t>
            </a:r>
            <a:r>
              <a:rPr lang="hr-HR" dirty="0" err="1" smtClean="0">
                <a:solidFill>
                  <a:prstClr val="black"/>
                </a:solidFill>
              </a:rPr>
              <a:t>koronavirusu</a:t>
            </a:r>
            <a:r>
              <a:rPr lang="hr-HR" dirty="0" smtClean="0">
                <a:solidFill>
                  <a:prstClr val="black"/>
                </a:solidFill>
              </a:rPr>
              <a:t>: </a:t>
            </a:r>
            <a:r>
              <a:rPr lang="hr-HR" dirty="0" smtClean="0">
                <a:solidFill>
                  <a:prstClr val="black"/>
                </a:solidFill>
                <a:hlinkClick r:id="rId3"/>
              </a:rPr>
              <a:t>https</a:t>
            </a:r>
            <a:r>
              <a:rPr lang="hr-HR" dirty="0">
                <a:solidFill>
                  <a:prstClr val="black"/>
                </a:solidFill>
                <a:hlinkClick r:id="rId3"/>
              </a:rPr>
              <a:t>://</a:t>
            </a:r>
            <a:r>
              <a:rPr lang="hr-HR" dirty="0" smtClean="0">
                <a:solidFill>
                  <a:prstClr val="black"/>
                </a:solidFill>
                <a:hlinkClick r:id="rId3"/>
              </a:rPr>
              <a:t>www.koronavirus.hr/privremena-zabrana-i-ogranicenje-prelaska-preko-granicnih-prijelaza-rh/733</a:t>
            </a:r>
            <a:endParaRPr lang="hr-HR" dirty="0" smtClean="0">
              <a:solidFill>
                <a:prstClr val="black"/>
              </a:solidFill>
            </a:endParaRPr>
          </a:p>
          <a:p>
            <a:r>
              <a:rPr lang="hr-HR" dirty="0" smtClean="0">
                <a:solidFill>
                  <a:prstClr val="black"/>
                </a:solidFill>
              </a:rPr>
              <a:t>Upiti: </a:t>
            </a:r>
            <a:r>
              <a:rPr lang="hr-HR" dirty="0" smtClean="0">
                <a:solidFill>
                  <a:prstClr val="black"/>
                </a:solidFill>
                <a:hlinkClick r:id="rId4"/>
              </a:rPr>
              <a:t>uzg.covid@mup.hr</a:t>
            </a:r>
            <a:r>
              <a:rPr lang="hr-HR" dirty="0" smtClean="0">
                <a:solidFill>
                  <a:prstClr val="black"/>
                </a:solidFill>
              </a:rPr>
              <a:t> ili na graničnom prijelazu</a:t>
            </a:r>
          </a:p>
        </p:txBody>
      </p:sp>
    </p:spTree>
    <p:extLst>
      <p:ext uri="{BB962C8B-B14F-4D97-AF65-F5344CB8AC3E}">
        <p14:creationId xmlns:p14="http://schemas.microsoft.com/office/powerpoint/2010/main" val="109718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SIGURAN BORAVAK U RH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Primorsko-goranska županija je turističko, ali i izrazito tranzitno područje: povećan rizik od činjenja kaznenih djela i prekršaja</a:t>
            </a:r>
          </a:p>
          <a:p>
            <a:pPr marL="0" indent="0">
              <a:buNone/>
            </a:pPr>
            <a:r>
              <a:rPr lang="hr-HR" dirty="0" smtClean="0"/>
              <a:t>   Najčešći pojavni oblici kažnjivih ponašanja:</a:t>
            </a:r>
          </a:p>
          <a:p>
            <a:r>
              <a:rPr lang="hr-HR" dirty="0" smtClean="0"/>
              <a:t>Teške krađe provaljivanjem (hoteli, kuće za odmor, apartmani)</a:t>
            </a:r>
          </a:p>
          <a:p>
            <a:r>
              <a:rPr lang="hr-HR" dirty="0" smtClean="0"/>
              <a:t>Krađe na plažama i u kampovima</a:t>
            </a:r>
          </a:p>
          <a:p>
            <a:r>
              <a:rPr lang="hr-HR" dirty="0" smtClean="0"/>
              <a:t>Prekršaji narušavanja javnog reda i mira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14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prstClr val="black"/>
                </a:solidFill>
              </a:rPr>
              <a:t>SIGURAN BORAVAK U RH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000" dirty="0">
                <a:cs typeface="Arial" panose="020B0604020202020204" pitchFamily="34" charset="0"/>
              </a:rPr>
              <a:t>S</a:t>
            </a:r>
            <a:r>
              <a:rPr lang="hr-HR" sz="3000" dirty="0" smtClean="0">
                <a:cs typeface="Arial" panose="020B0604020202020204" pitchFamily="34" charset="0"/>
              </a:rPr>
              <a:t>igurnost </a:t>
            </a:r>
            <a:r>
              <a:rPr lang="hr-HR" sz="3000" dirty="0">
                <a:cs typeface="Arial" panose="020B0604020202020204" pitchFamily="34" charset="0"/>
              </a:rPr>
              <a:t>danas predstavlja kvalitetu življenja i takvu kvalitetu življenja treba </a:t>
            </a:r>
            <a:r>
              <a:rPr lang="hr-HR" sz="3000" dirty="0" smtClean="0">
                <a:cs typeface="Arial" panose="020B0604020202020204" pitchFamily="34" charset="0"/>
              </a:rPr>
              <a:t>održavati</a:t>
            </a:r>
            <a:endParaRPr lang="hr-HR" sz="3000" dirty="0">
              <a:cs typeface="Arial" panose="020B0604020202020204" pitchFamily="34" charset="0"/>
            </a:endParaRPr>
          </a:p>
          <a:p>
            <a:r>
              <a:rPr lang="hr-HR" sz="3000" dirty="0" smtClean="0"/>
              <a:t>„Sigurnost nije sve u životu, ali bez sigurnosti sve ostalo je ništa.”</a:t>
            </a:r>
          </a:p>
          <a:p>
            <a:pPr marL="0" indent="0">
              <a:buNone/>
            </a:pPr>
            <a:r>
              <a:rPr lang="hr-HR" sz="3000" dirty="0"/>
              <a:t> </a:t>
            </a:r>
            <a:r>
              <a:rPr lang="hr-HR" sz="3000" dirty="0" smtClean="0"/>
              <a:t>  (</a:t>
            </a:r>
            <a:r>
              <a:rPr lang="hr-HR" sz="3000" dirty="0" err="1" smtClean="0"/>
              <a:t>Konrad</a:t>
            </a:r>
            <a:r>
              <a:rPr lang="hr-HR" sz="3000" dirty="0" smtClean="0"/>
              <a:t> Adenauer, bivši njemački kancelar)</a:t>
            </a:r>
          </a:p>
          <a:p>
            <a:r>
              <a:rPr lang="hr-HR" sz="3000" dirty="0" smtClean="0"/>
              <a:t>„TURS” – akcija koju policija provodi od 1994. g. tijekom turističke sezone radi omogućavanja sigurnog boravka domaćih i stranih gostiju te prevencije kaznenih djela i prekršaja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50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758</Words>
  <Application>Microsoft Office PowerPoint</Application>
  <PresentationFormat>Široki zaslon</PresentationFormat>
  <Paragraphs>74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TURIZAM U DOBA PANDEMIJE COVID – 19 PRELAZAK GRANICE I SIGURAN BORAVAK U RH</vt:lpstr>
      <vt:lpstr>ODLUKA O PRIVREMENOJ ZABRANI I OGRANIČAVANJU PRELASKA PREKO GRANIČNIH PRIJELAZA RH</vt:lpstr>
      <vt:lpstr>UVJETI ULASKA U RH U SVRHU TURISTIČKOG BORAVKA</vt:lpstr>
      <vt:lpstr>KOME NIJE POTREBAN NEGATIVAN BAT/PCR TEST?</vt:lpstr>
      <vt:lpstr>PRIJE DOLASKA NA GRANIČNI PRIJELAZ</vt:lpstr>
      <vt:lpstr>NAKON ULASKA U RH</vt:lpstr>
      <vt:lpstr>GDJE PRONAĆI DODATNE INFORMACIJE?</vt:lpstr>
      <vt:lpstr>SIGURAN BORAVAK U RH</vt:lpstr>
      <vt:lpstr>SIGURAN BORAVAK U RH</vt:lpstr>
      <vt:lpstr>PREPORUKE ZA PODIZANJE RAZINE SIGURNOSTI</vt:lpstr>
      <vt:lpstr>PREPORUKE ZA PODIZANJE RAZINE SIGURNOSTI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</dc:creator>
  <cp:lastModifiedBy>Dolušić Nataša</cp:lastModifiedBy>
  <cp:revision>47</cp:revision>
  <dcterms:created xsi:type="dcterms:W3CDTF">2021-03-24T12:39:05Z</dcterms:created>
  <dcterms:modified xsi:type="dcterms:W3CDTF">2021-04-14T15:21:40Z</dcterms:modified>
</cp:coreProperties>
</file>